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7"/>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59" r:id="rId48"/>
    <p:sldId id="560" r:id="rId49"/>
    <p:sldId id="528" r:id="rId50"/>
    <p:sldId id="556" r:id="rId51"/>
    <p:sldId id="487" r:id="rId52"/>
    <p:sldId id="550" r:id="rId53"/>
    <p:sldId id="467" r:id="rId54"/>
    <p:sldId id="551" r:id="rId55"/>
    <p:sldId id="552" r:id="rId56"/>
    <p:sldId id="553" r:id="rId57"/>
    <p:sldId id="459" r:id="rId58"/>
    <p:sldId id="495" r:id="rId59"/>
    <p:sldId id="504" r:id="rId60"/>
    <p:sldId id="555" r:id="rId61"/>
    <p:sldId id="557" r:id="rId62"/>
    <p:sldId id="458" r:id="rId63"/>
    <p:sldId id="505" r:id="rId64"/>
    <p:sldId id="449" r:id="rId65"/>
    <p:sldId id="460" r:id="rId66"/>
    <p:sldId id="462" r:id="rId67"/>
    <p:sldId id="532" r:id="rId68"/>
    <p:sldId id="521" r:id="rId69"/>
    <p:sldId id="530" r:id="rId70"/>
    <p:sldId id="539" r:id="rId71"/>
    <p:sldId id="531" r:id="rId72"/>
    <p:sldId id="508" r:id="rId73"/>
    <p:sldId id="509" r:id="rId74"/>
    <p:sldId id="538" r:id="rId75"/>
    <p:sldId id="500" r:id="rId76"/>
    <p:sldId id="501" r:id="rId77"/>
    <p:sldId id="510" r:id="rId78"/>
    <p:sldId id="513" r:id="rId79"/>
    <p:sldId id="514" r:id="rId80"/>
    <p:sldId id="515" r:id="rId81"/>
    <p:sldId id="390" r:id="rId82"/>
    <p:sldId id="403" r:id="rId83"/>
    <p:sldId id="405" r:id="rId84"/>
    <p:sldId id="406" r:id="rId85"/>
    <p:sldId id="407" r:id="rId86"/>
    <p:sldId id="408" r:id="rId87"/>
    <p:sldId id="409" r:id="rId88"/>
    <p:sldId id="411" r:id="rId89"/>
    <p:sldId id="419" r:id="rId90"/>
    <p:sldId id="522" r:id="rId91"/>
    <p:sldId id="523" r:id="rId92"/>
    <p:sldId id="489" r:id="rId93"/>
    <p:sldId id="516" r:id="rId94"/>
    <p:sldId id="517" r:id="rId95"/>
    <p:sldId id="518" r:id="rId96"/>
    <p:sldId id="537" r:id="rId97"/>
    <p:sldId id="519" r:id="rId98"/>
    <p:sldId id="524" r:id="rId99"/>
    <p:sldId id="535" r:id="rId100"/>
    <p:sldId id="525" r:id="rId101"/>
    <p:sldId id="445" r:id="rId102"/>
    <p:sldId id="457" r:id="rId103"/>
    <p:sldId id="490" r:id="rId104"/>
    <p:sldId id="527" r:id="rId105"/>
    <p:sldId id="493" r:id="rId106"/>
    <p:sldId id="491" r:id="rId107"/>
    <p:sldId id="476" r:id="rId108"/>
    <p:sldId id="492" r:id="rId109"/>
    <p:sldId id="558" r:id="rId110"/>
    <p:sldId id="496" r:id="rId111"/>
    <p:sldId id="497" r:id="rId112"/>
    <p:sldId id="498" r:id="rId113"/>
    <p:sldId id="499" r:id="rId114"/>
    <p:sldId id="520" r:id="rId115"/>
    <p:sldId id="503"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7.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A333A-8775-B247-4D9E-B87DC2D5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4BC4-5E1E-FCD2-A364-739C12029E3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868F00A2-012F-8B8C-EEEE-6CF087385C32}"/>
              </a:ext>
            </a:extLst>
          </p:cNvPr>
          <p:cNvSpPr>
            <a:spLocks noGrp="1"/>
          </p:cNvSpPr>
          <p:nvPr>
            <p:ph idx="1"/>
          </p:nvPr>
        </p:nvSpPr>
        <p:spPr>
          <a:xfrm>
            <a:off x="388088" y="1077686"/>
            <a:ext cx="11161655" cy="5711202"/>
          </a:xfrm>
        </p:spPr>
        <p:txBody>
          <a:bodyPr>
            <a:normAutofit/>
          </a:bodyPr>
          <a:lstStyle/>
          <a:p>
            <a:pPr marL="0" indent="0">
              <a:buNone/>
            </a:pPr>
            <a:r>
              <a:rPr lang="en-US" dirty="0"/>
              <a:t>Generative image captioning models are multimodal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36297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7C66-7D30-D058-8DAC-088087C22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F61A7-15F0-E57B-8532-D1133B711067}"/>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8E79D6A-FD8C-8AF5-9FDE-E8F0A257FCCD}"/>
              </a:ext>
            </a:extLst>
          </p:cNvPr>
          <p:cNvSpPr>
            <a:spLocks noGrp="1"/>
          </p:cNvSpPr>
          <p:nvPr>
            <p:ph idx="1"/>
          </p:nvPr>
        </p:nvSpPr>
        <p:spPr>
          <a:xfrm>
            <a:off x="388088" y="1077686"/>
            <a:ext cx="11161655" cy="472145"/>
          </a:xfrm>
        </p:spPr>
        <p:txBody>
          <a:bodyPr>
            <a:normAutofit lnSpcReduction="10000"/>
          </a:bodyPr>
          <a:lstStyle/>
          <a:p>
            <a:pPr marL="0" indent="0">
              <a:buNone/>
            </a:pPr>
            <a:r>
              <a:rPr lang="en-US" dirty="0"/>
              <a:t>Schematic architecture of multimodal image captioning VAE</a:t>
            </a:r>
            <a:endParaRPr lang="en-US" sz="2400" b="0" dirty="0">
              <a:latin typeface="+mn-lt"/>
            </a:endParaRPr>
          </a:p>
          <a:p>
            <a:pPr marL="0" indent="0">
              <a:buNone/>
            </a:pPr>
            <a:endParaRPr lang="en-US" b="0" dirty="0">
              <a:latin typeface="+mn-lt"/>
            </a:endParaRPr>
          </a:p>
        </p:txBody>
      </p:sp>
      <p:sp>
        <p:nvSpPr>
          <p:cNvPr id="4" name="Rectangle 3">
            <a:extLst>
              <a:ext uri="{FF2B5EF4-FFF2-40B4-BE49-F238E27FC236}">
                <a16:creationId xmlns:a16="http://schemas.microsoft.com/office/drawing/2014/main" id="{60973B6F-3260-5D5D-4480-6D29E20FC657}"/>
              </a:ext>
            </a:extLst>
          </p:cNvPr>
          <p:cNvSpPr/>
          <p:nvPr/>
        </p:nvSpPr>
        <p:spPr>
          <a:xfrm rot="16200000">
            <a:off x="2760344" y="4416512"/>
            <a:ext cx="1937186"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Input</a:t>
            </a:r>
          </a:p>
        </p:txBody>
      </p:sp>
      <p:sp>
        <p:nvSpPr>
          <p:cNvPr id="5" name="Rectangle 4">
            <a:extLst>
              <a:ext uri="{FF2B5EF4-FFF2-40B4-BE49-F238E27FC236}">
                <a16:creationId xmlns:a16="http://schemas.microsoft.com/office/drawing/2014/main" id="{46B7B985-E174-8A97-E646-BB97AC4FB2E8}"/>
              </a:ext>
            </a:extLst>
          </p:cNvPr>
          <p:cNvSpPr/>
          <p:nvPr/>
        </p:nvSpPr>
        <p:spPr>
          <a:xfrm rot="16200000">
            <a:off x="2849993" y="1994247"/>
            <a:ext cx="17578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Input</a:t>
            </a:r>
          </a:p>
        </p:txBody>
      </p:sp>
      <p:sp>
        <p:nvSpPr>
          <p:cNvPr id="6" name="Rectangle 5">
            <a:extLst>
              <a:ext uri="{FF2B5EF4-FFF2-40B4-BE49-F238E27FC236}">
                <a16:creationId xmlns:a16="http://schemas.microsoft.com/office/drawing/2014/main" id="{DBD85318-BB7C-6539-0AAB-082AA374D908}"/>
              </a:ext>
            </a:extLst>
          </p:cNvPr>
          <p:cNvSpPr/>
          <p:nvPr/>
        </p:nvSpPr>
        <p:spPr>
          <a:xfrm rot="16200000">
            <a:off x="3913207" y="4416512"/>
            <a:ext cx="1937184" cy="790414"/>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Tokenizer</a:t>
            </a:r>
          </a:p>
        </p:txBody>
      </p:sp>
      <p:sp>
        <p:nvSpPr>
          <p:cNvPr id="9" name="Trapezoid 8">
            <a:extLst>
              <a:ext uri="{FF2B5EF4-FFF2-40B4-BE49-F238E27FC236}">
                <a16:creationId xmlns:a16="http://schemas.microsoft.com/office/drawing/2014/main" id="{280AFFF8-FA15-70CF-F9E8-23575C085E5E}"/>
              </a:ext>
            </a:extLst>
          </p:cNvPr>
          <p:cNvSpPr/>
          <p:nvPr/>
        </p:nvSpPr>
        <p:spPr>
          <a:xfrm rot="5400000">
            <a:off x="5496442" y="1692971"/>
            <a:ext cx="1757887" cy="1392974"/>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6503F42-AC7B-6263-DE52-0AFF1C33A136}"/>
              </a:ext>
            </a:extLst>
          </p:cNvPr>
          <p:cNvSpPr/>
          <p:nvPr/>
        </p:nvSpPr>
        <p:spPr>
          <a:xfrm rot="16200000">
            <a:off x="5399624" y="1789786"/>
            <a:ext cx="1757887" cy="1199336"/>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Encoder</a:t>
            </a:r>
          </a:p>
          <a:p>
            <a:pPr algn="ctr"/>
            <a:r>
              <a:rPr lang="en-US" sz="2000" dirty="0">
                <a:solidFill>
                  <a:schemeClr val="tx1"/>
                </a:solidFill>
              </a:rPr>
              <a:t>N blocks</a:t>
            </a:r>
          </a:p>
        </p:txBody>
      </p:sp>
      <p:sp>
        <p:nvSpPr>
          <p:cNvPr id="11" name="Trapezoid 10">
            <a:extLst>
              <a:ext uri="{FF2B5EF4-FFF2-40B4-BE49-F238E27FC236}">
                <a16:creationId xmlns:a16="http://schemas.microsoft.com/office/drawing/2014/main" id="{8AC72542-D436-F852-FE26-DF48277F713E}"/>
              </a:ext>
            </a:extLst>
          </p:cNvPr>
          <p:cNvSpPr/>
          <p:nvPr/>
        </p:nvSpPr>
        <p:spPr>
          <a:xfrm rot="5400000">
            <a:off x="5406794" y="4115234"/>
            <a:ext cx="1937185" cy="1392975"/>
          </a:xfrm>
          <a:prstGeom prst="trapezoid">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F3F5EE8-8584-8850-DC65-352EAEED251E}"/>
              </a:ext>
            </a:extLst>
          </p:cNvPr>
          <p:cNvSpPr/>
          <p:nvPr/>
        </p:nvSpPr>
        <p:spPr>
          <a:xfrm rot="16200000">
            <a:off x="5349693" y="4163638"/>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Embedding</a:t>
            </a:r>
          </a:p>
          <a:p>
            <a:pPr algn="ctr"/>
            <a:r>
              <a:rPr lang="en-US" sz="2000" dirty="0">
                <a:solidFill>
                  <a:schemeClr val="tx1"/>
                </a:solidFill>
              </a:rPr>
              <a:t>N blocks</a:t>
            </a:r>
          </a:p>
        </p:txBody>
      </p:sp>
      <p:sp>
        <p:nvSpPr>
          <p:cNvPr id="13" name="Rectangle 12">
            <a:extLst>
              <a:ext uri="{FF2B5EF4-FFF2-40B4-BE49-F238E27FC236}">
                <a16:creationId xmlns:a16="http://schemas.microsoft.com/office/drawing/2014/main" id="{3FACA310-85E8-F91C-44D3-A98B7B8F0A78}"/>
              </a:ext>
            </a:extLst>
          </p:cNvPr>
          <p:cNvSpPr/>
          <p:nvPr/>
        </p:nvSpPr>
        <p:spPr>
          <a:xfrm rot="16200000">
            <a:off x="4002855" y="1994247"/>
            <a:ext cx="1757888"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Patches</a:t>
            </a:r>
          </a:p>
        </p:txBody>
      </p:sp>
      <p:sp>
        <p:nvSpPr>
          <p:cNvPr id="14" name="Trapezoid 13">
            <a:extLst>
              <a:ext uri="{FF2B5EF4-FFF2-40B4-BE49-F238E27FC236}">
                <a16:creationId xmlns:a16="http://schemas.microsoft.com/office/drawing/2014/main" id="{32C24A8B-C0F4-75E4-8F34-4529D8A4006B}"/>
              </a:ext>
            </a:extLst>
          </p:cNvPr>
          <p:cNvSpPr/>
          <p:nvPr/>
        </p:nvSpPr>
        <p:spPr>
          <a:xfrm rot="16200000">
            <a:off x="7345299" y="2546736"/>
            <a:ext cx="3706010" cy="2438403"/>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DD2AB0B-0C06-05D4-9388-F45F75797DB7}"/>
              </a:ext>
            </a:extLst>
          </p:cNvPr>
          <p:cNvSpPr/>
          <p:nvPr/>
        </p:nvSpPr>
        <p:spPr>
          <a:xfrm rot="16200000">
            <a:off x="7720514" y="3260327"/>
            <a:ext cx="1937184" cy="101121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a:t>
            </a:r>
          </a:p>
        </p:txBody>
      </p:sp>
      <p:sp>
        <p:nvSpPr>
          <p:cNvPr id="16" name="Rectangle 15">
            <a:extLst>
              <a:ext uri="{FF2B5EF4-FFF2-40B4-BE49-F238E27FC236}">
                <a16:creationId xmlns:a16="http://schemas.microsoft.com/office/drawing/2014/main" id="{7C971311-5ECB-77F2-45FA-DF4BCBA3D0E0}"/>
              </a:ext>
            </a:extLst>
          </p:cNvPr>
          <p:cNvSpPr/>
          <p:nvPr/>
        </p:nvSpPr>
        <p:spPr>
          <a:xfrm rot="16200000">
            <a:off x="9020505" y="3337527"/>
            <a:ext cx="1937184" cy="856817"/>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Decoder</a:t>
            </a:r>
          </a:p>
          <a:p>
            <a:pPr algn="ctr"/>
            <a:r>
              <a:rPr lang="en-US" sz="2000" dirty="0">
                <a:solidFill>
                  <a:schemeClr val="tx1"/>
                </a:solidFill>
              </a:rPr>
              <a:t>N blocks</a:t>
            </a:r>
          </a:p>
        </p:txBody>
      </p:sp>
      <p:cxnSp>
        <p:nvCxnSpPr>
          <p:cNvPr id="18" name="Connector: Elbow 17">
            <a:extLst>
              <a:ext uri="{FF2B5EF4-FFF2-40B4-BE49-F238E27FC236}">
                <a16:creationId xmlns:a16="http://schemas.microsoft.com/office/drawing/2014/main" id="{20EDFD2F-5A92-CF4D-E592-F3AE2FBCD4B0}"/>
              </a:ext>
            </a:extLst>
          </p:cNvPr>
          <p:cNvCxnSpPr>
            <a:stCxn id="9" idx="0"/>
          </p:cNvCxnSpPr>
          <p:nvPr/>
        </p:nvCxnSpPr>
        <p:spPr>
          <a:xfrm>
            <a:off x="7071873" y="2389459"/>
            <a:ext cx="1134933" cy="95962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D40FBE-C601-F560-0954-34035A935F3A}"/>
              </a:ext>
            </a:extLst>
          </p:cNvPr>
          <p:cNvCxnSpPr>
            <a:cxnSpLocks/>
            <a:stCxn id="11" idx="0"/>
          </p:cNvCxnSpPr>
          <p:nvPr/>
        </p:nvCxnSpPr>
        <p:spPr>
          <a:xfrm flipV="1">
            <a:off x="7071874" y="4147347"/>
            <a:ext cx="1133413" cy="66437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7CF4EB-C062-7B59-8420-BF5E76A5D279}"/>
              </a:ext>
            </a:extLst>
          </p:cNvPr>
          <p:cNvCxnSpPr>
            <a:stCxn id="13" idx="2"/>
            <a:endCxn id="10" idx="0"/>
          </p:cNvCxnSpPr>
          <p:nvPr/>
        </p:nvCxnSpPr>
        <p:spPr>
          <a:xfrm>
            <a:off x="5277006" y="2389454"/>
            <a:ext cx="40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37A522-3FAB-0BF1-B386-4E3556072745}"/>
              </a:ext>
            </a:extLst>
          </p:cNvPr>
          <p:cNvCxnSpPr>
            <a:cxnSpLocks/>
            <a:stCxn id="6" idx="2"/>
            <a:endCxn id="12" idx="0"/>
          </p:cNvCxnSpPr>
          <p:nvPr/>
        </p:nvCxnSpPr>
        <p:spPr>
          <a:xfrm flipV="1">
            <a:off x="5277006" y="4811717"/>
            <a:ext cx="393200"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7B1CDD-0507-7DB1-818F-BCC74DB9B5C7}"/>
              </a:ext>
            </a:extLst>
          </p:cNvPr>
          <p:cNvCxnSpPr>
            <a:cxnSpLocks/>
            <a:stCxn id="4" idx="2"/>
            <a:endCxn id="6" idx="0"/>
          </p:cNvCxnSpPr>
          <p:nvPr/>
        </p:nvCxnSpPr>
        <p:spPr>
          <a:xfrm>
            <a:off x="4124144" y="4811719"/>
            <a:ext cx="36244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C467E5-0A4D-4F26-3852-DF62AAD6D416}"/>
              </a:ext>
            </a:extLst>
          </p:cNvPr>
          <p:cNvCxnSpPr>
            <a:cxnSpLocks/>
            <a:stCxn id="5" idx="2"/>
            <a:endCxn id="13" idx="0"/>
          </p:cNvCxnSpPr>
          <p:nvPr/>
        </p:nvCxnSpPr>
        <p:spPr>
          <a:xfrm>
            <a:off x="4124143" y="2389454"/>
            <a:ext cx="3624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F54207-8942-6F4A-3FF5-229F83E1B8C6}"/>
              </a:ext>
            </a:extLst>
          </p:cNvPr>
          <p:cNvSpPr/>
          <p:nvPr/>
        </p:nvSpPr>
        <p:spPr>
          <a:xfrm rot="16200000">
            <a:off x="10185943" y="3370729"/>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Caption</a:t>
            </a:r>
          </a:p>
        </p:txBody>
      </p:sp>
      <p:cxnSp>
        <p:nvCxnSpPr>
          <p:cNvPr id="36" name="Straight Arrow Connector 35">
            <a:extLst>
              <a:ext uri="{FF2B5EF4-FFF2-40B4-BE49-F238E27FC236}">
                <a16:creationId xmlns:a16="http://schemas.microsoft.com/office/drawing/2014/main" id="{EFF15C53-D151-E138-4F4F-6E6418172509}"/>
              </a:ext>
            </a:extLst>
          </p:cNvPr>
          <p:cNvCxnSpPr>
            <a:cxnSpLocks/>
            <a:stCxn id="14" idx="2"/>
            <a:endCxn id="35" idx="0"/>
          </p:cNvCxnSpPr>
          <p:nvPr/>
        </p:nvCxnSpPr>
        <p:spPr>
          <a:xfrm flipV="1">
            <a:off x="10417506" y="3765936"/>
            <a:ext cx="34182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8061A8-1A9B-05EC-245B-4F5073378919}"/>
              </a:ext>
            </a:extLst>
          </p:cNvPr>
          <p:cNvSpPr/>
          <p:nvPr/>
        </p:nvSpPr>
        <p:spPr>
          <a:xfrm>
            <a:off x="515598" y="1668647"/>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encoding pipeline used for training and inference</a:t>
            </a:r>
            <a:endParaRPr lang="en-US" sz="2000" dirty="0">
              <a:solidFill>
                <a:schemeClr val="tx1"/>
              </a:solidFill>
            </a:endParaRPr>
          </a:p>
        </p:txBody>
      </p:sp>
      <p:sp>
        <p:nvSpPr>
          <p:cNvPr id="8" name="Rectangle 7">
            <a:extLst>
              <a:ext uri="{FF2B5EF4-FFF2-40B4-BE49-F238E27FC236}">
                <a16:creationId xmlns:a16="http://schemas.microsoft.com/office/drawing/2014/main" id="{C80EF7B1-068B-40E8-EFFB-92F551CB16AC}"/>
              </a:ext>
            </a:extLst>
          </p:cNvPr>
          <p:cNvSpPr/>
          <p:nvPr/>
        </p:nvSpPr>
        <p:spPr>
          <a:xfrm>
            <a:off x="588399" y="4090910"/>
            <a:ext cx="2620635" cy="144161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pipeline provided ground truth during </a:t>
            </a:r>
            <a:r>
              <a:rPr lang="en-US" sz="2400" b="1" dirty="0">
                <a:solidFill>
                  <a:schemeClr val="tx1"/>
                </a:solidFill>
              </a:rPr>
              <a:t>training only</a:t>
            </a:r>
            <a:endParaRPr lang="en-US" sz="2000" b="1" dirty="0">
              <a:solidFill>
                <a:schemeClr val="tx1"/>
              </a:solidFill>
            </a:endParaRPr>
          </a:p>
        </p:txBody>
      </p:sp>
      <p:sp>
        <p:nvSpPr>
          <p:cNvPr id="17" name="Rectangle 16">
            <a:extLst>
              <a:ext uri="{FF2B5EF4-FFF2-40B4-BE49-F238E27FC236}">
                <a16:creationId xmlns:a16="http://schemas.microsoft.com/office/drawing/2014/main" id="{5A0F1D09-BD3C-5CEC-FD83-19992D2EE618}"/>
              </a:ext>
            </a:extLst>
          </p:cNvPr>
          <p:cNvSpPr/>
          <p:nvPr/>
        </p:nvSpPr>
        <p:spPr>
          <a:xfrm>
            <a:off x="6786974" y="5638653"/>
            <a:ext cx="4339665" cy="929171"/>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 between embedded text and image tokens</a:t>
            </a:r>
            <a:endParaRPr lang="en-US" sz="2000" dirty="0">
              <a:solidFill>
                <a:schemeClr val="tx1"/>
              </a:solidFill>
            </a:endParaRPr>
          </a:p>
        </p:txBody>
      </p:sp>
      <p:cxnSp>
        <p:nvCxnSpPr>
          <p:cNvPr id="20" name="Straight Arrow Connector 19">
            <a:extLst>
              <a:ext uri="{FF2B5EF4-FFF2-40B4-BE49-F238E27FC236}">
                <a16:creationId xmlns:a16="http://schemas.microsoft.com/office/drawing/2014/main" id="{4053B5AC-84BF-9037-521B-191FCA42B1E6}"/>
              </a:ext>
            </a:extLst>
          </p:cNvPr>
          <p:cNvCxnSpPr>
            <a:cxnSpLocks/>
            <a:stCxn id="17" idx="0"/>
            <a:endCxn id="15" idx="1"/>
          </p:cNvCxnSpPr>
          <p:nvPr/>
        </p:nvCxnSpPr>
        <p:spPr>
          <a:xfrm flipH="1" flipV="1">
            <a:off x="8689107" y="4734529"/>
            <a:ext cx="267700" cy="904124"/>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p:bldP spid="11" grpId="0" animBg="1"/>
      <p:bldP spid="12" grpId="0"/>
      <p:bldP spid="13" grpId="0" animBg="1"/>
      <p:bldP spid="14" grpId="0" animBg="1"/>
      <p:bldP spid="15" grpId="0" animBg="1"/>
      <p:bldP spid="16" grpId="0"/>
      <p:bldP spid="35" grpId="0" animBg="1"/>
      <p:bldP spid="7" grpId="0"/>
      <p:bldP spid="8"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26676</TotalTime>
  <Words>7441</Words>
  <Application>Microsoft Office PowerPoint</Application>
  <PresentationFormat>Widescreen</PresentationFormat>
  <Paragraphs>840</Paragraphs>
  <Slides>114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114</vt:i4>
      </vt:variant>
    </vt:vector>
  </HeadingPairs>
  <TitlesOfParts>
    <vt:vector size="125"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Image Captioning with VAEs</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780</cp:revision>
  <dcterms:created xsi:type="dcterms:W3CDTF">2018-12-31T16:25:12Z</dcterms:created>
  <dcterms:modified xsi:type="dcterms:W3CDTF">2026-02-13T02:44:49Z</dcterms:modified>
</cp:coreProperties>
</file>